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bba6bed5c_0_2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bba6bed5c_0_2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bba6bed5c_0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bba6bed5c_0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bba6bed5c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bba6bed5c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bba6bed5c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bba6bed5c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bba6bed5c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bba6bed5c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bba6bed5c_0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bba6bed5c_0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bba6bed5c_0_2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bba6bed5c_0_2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bba6bed5c_0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bba6bed5c_0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bba6bed5c_0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bba6bed5c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bba6bed5c_0_2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bba6bed5c_0_2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bba6bed5c_0_2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bba6bed5c_0_2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e057645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ee057645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e057645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e057645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e057645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e057645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e057645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e057645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e057645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e057645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e057645b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e057645b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e057645b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ee057645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e057645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ee057645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e057645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e057645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bba6bed5c_0_2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bba6bed5c_0_2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ee057645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ee057645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e057645b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e057645b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e057645b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e057645b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e057645b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e057645b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e057645b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ee057645b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e057645b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ee057645b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e057645b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e057645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e057645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ee057645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e057645b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ee057645b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ee057645b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ee057645b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e057645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e057645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e057645b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ee057645b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e057645b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ee057645b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bba6bed5c_0_2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bba6bed5c_0_2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bba6bed5c_0_2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bba6bed5c_0_2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bba6bed5c_0_2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bba6bed5c_0_2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bba6bed5c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bba6bed5c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bba6bed5c_0_2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bba6bed5c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BERTimbau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5974650" y="3683300"/>
            <a:ext cx="319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572600" y="2987325"/>
            <a:ext cx="398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Sentiment Classification Model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 TUNING…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0" y="670700"/>
            <a:ext cx="9143999" cy="390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8"/>
          <p:cNvPicPr preferRelativeResize="0"/>
          <p:nvPr/>
        </p:nvPicPr>
        <p:blipFill rotWithShape="1">
          <a:blip r:embed="rId3">
            <a:alphaModFix/>
          </a:blip>
          <a:srcRect b="631" l="0" r="0" t="641"/>
          <a:stretch/>
        </p:blipFill>
        <p:spPr>
          <a:xfrm>
            <a:off x="920863" y="178600"/>
            <a:ext cx="7302276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b="0" l="445" r="455" t="0"/>
          <a:stretch/>
        </p:blipFill>
        <p:spPr>
          <a:xfrm>
            <a:off x="152400" y="307850"/>
            <a:ext cx="8839198" cy="452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313" y="184487"/>
            <a:ext cx="7191375" cy="47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/>
          </a:blip>
          <a:srcRect b="641" l="0" r="0" t="631"/>
          <a:stretch/>
        </p:blipFill>
        <p:spPr>
          <a:xfrm>
            <a:off x="899675" y="178600"/>
            <a:ext cx="7344649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NEW MODEL… 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 rotWithShape="1">
          <a:blip r:embed="rId3">
            <a:alphaModFix/>
          </a:blip>
          <a:srcRect b="1559" l="0" r="0" t="1550"/>
          <a:stretch/>
        </p:blipFill>
        <p:spPr>
          <a:xfrm>
            <a:off x="862013" y="362300"/>
            <a:ext cx="7419975" cy="44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b="1559" l="0" r="0" t="1550"/>
          <a:stretch/>
        </p:blipFill>
        <p:spPr>
          <a:xfrm>
            <a:off x="3963475" y="2000250"/>
            <a:ext cx="4949551" cy="29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 rotWithShape="1">
          <a:blip r:embed="rId4">
            <a:alphaModFix/>
          </a:blip>
          <a:srcRect b="1559" l="0" r="0" t="1550"/>
          <a:stretch/>
        </p:blipFill>
        <p:spPr>
          <a:xfrm>
            <a:off x="178600" y="179050"/>
            <a:ext cx="3690926" cy="2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 b="504" l="0" r="0" t="504"/>
          <a:stretch/>
        </p:blipFill>
        <p:spPr>
          <a:xfrm>
            <a:off x="2013912" y="178600"/>
            <a:ext cx="5116175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62" y="839850"/>
            <a:ext cx="2389275" cy="39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09700" cy="16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4655350" y="428625"/>
            <a:ext cx="4369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BERT-BASE-PORTUGUESE-CASED</a:t>
            </a: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pre trained in brazilian portuguese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sentence textual similarity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recognizing textual entailment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name entity recognition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0" y="28575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BERTimbau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/>
          </a:blip>
          <a:srcRect b="504" l="0" r="0" t="504"/>
          <a:stretch/>
        </p:blipFill>
        <p:spPr>
          <a:xfrm>
            <a:off x="4167201" y="519100"/>
            <a:ext cx="4726775" cy="44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 rotWithShape="1">
          <a:blip r:embed="rId4">
            <a:alphaModFix/>
          </a:blip>
          <a:srcRect b="504" l="0" r="0" t="504"/>
          <a:stretch/>
        </p:blipFill>
        <p:spPr>
          <a:xfrm>
            <a:off x="190500" y="190500"/>
            <a:ext cx="3583775" cy="33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– 7:3 TRAIN/TEST SPLIT –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9" title="SentimentClassDistribution_WholeDatas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271463"/>
            <a:ext cx="59055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0" title="SentimentClassDistribution_TrainTestSpl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271450"/>
            <a:ext cx="585787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BERTimbau…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2"/>
          <p:cNvPicPr preferRelativeResize="0"/>
          <p:nvPr/>
        </p:nvPicPr>
        <p:blipFill rotWithShape="1">
          <a:blip r:embed="rId3">
            <a:alphaModFix/>
          </a:blip>
          <a:srcRect b="1559" l="0" r="0" t="1550"/>
          <a:stretch/>
        </p:blipFill>
        <p:spPr>
          <a:xfrm>
            <a:off x="854238" y="357662"/>
            <a:ext cx="7435525" cy="44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913" y="178600"/>
            <a:ext cx="5116174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 TUNING…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0" y="670700"/>
            <a:ext cx="9143999" cy="390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– 9:1 TRAIN/TEST SPLIT –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6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920863" y="178600"/>
            <a:ext cx="7302275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b="0" l="445" r="455" t="0"/>
          <a:stretch/>
        </p:blipFill>
        <p:spPr>
          <a:xfrm>
            <a:off x="152400" y="307850"/>
            <a:ext cx="8839198" cy="452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b="0" l="922" r="922" t="0"/>
          <a:stretch/>
        </p:blipFill>
        <p:spPr>
          <a:xfrm>
            <a:off x="976313" y="184487"/>
            <a:ext cx="7191375" cy="47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641" l="0" r="0" t="631"/>
          <a:stretch/>
        </p:blipFill>
        <p:spPr>
          <a:xfrm>
            <a:off x="899675" y="178600"/>
            <a:ext cx="7344649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NEW MODEL… 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/>
          <p:cNvPicPr preferRelativeResize="0"/>
          <p:nvPr/>
        </p:nvPicPr>
        <p:blipFill rotWithShape="1">
          <a:blip r:embed="rId3">
            <a:alphaModFix/>
          </a:blip>
          <a:srcRect b="0" l="970" r="970" t="0"/>
          <a:stretch/>
        </p:blipFill>
        <p:spPr>
          <a:xfrm>
            <a:off x="862013" y="362300"/>
            <a:ext cx="7419976" cy="44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2"/>
          <p:cNvPicPr preferRelativeResize="0"/>
          <p:nvPr/>
        </p:nvPicPr>
        <p:blipFill rotWithShape="1">
          <a:blip r:embed="rId3">
            <a:alphaModFix/>
          </a:blip>
          <a:srcRect b="0" l="970" r="970" t="0"/>
          <a:stretch/>
        </p:blipFill>
        <p:spPr>
          <a:xfrm>
            <a:off x="3963475" y="2000250"/>
            <a:ext cx="4949550" cy="29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 rotWithShape="1">
          <a:blip r:embed="rId4">
            <a:alphaModFix/>
          </a:blip>
          <a:srcRect b="1559" l="0" r="0" t="1550"/>
          <a:stretch/>
        </p:blipFill>
        <p:spPr>
          <a:xfrm>
            <a:off x="178600" y="179050"/>
            <a:ext cx="3690926" cy="2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912" y="178600"/>
            <a:ext cx="5116174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7201" y="519100"/>
            <a:ext cx="4726775" cy="44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" y="190500"/>
            <a:ext cx="3583776" cy="33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EVALUATION ACROSS FOLDS… 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6" title="Fold 1_SentimentPerformanceTable_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7" y="397162"/>
            <a:ext cx="2828298" cy="204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6" title="Fold 2_SentimentPerformanceTable_Trained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844" y="398246"/>
            <a:ext cx="2828298" cy="20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 title="Fold 3_SentimentPerformanceTable_TrainedMode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1465" y="398247"/>
            <a:ext cx="2828298" cy="20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 title="Fold 4_SentimentPerformanceTable_TrainedMode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4290" y="2698716"/>
            <a:ext cx="2830073" cy="2047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6" title="Fold 5_SentimentPerformanceTable_TrainedModel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2100" y="2698720"/>
            <a:ext cx="2830073" cy="204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7"/>
          <p:cNvPicPr preferRelativeResize="0"/>
          <p:nvPr/>
        </p:nvPicPr>
        <p:blipFill rotWithShape="1">
          <a:blip r:embed="rId3">
            <a:alphaModFix/>
          </a:blip>
          <a:srcRect b="0" l="874" r="874" t="0"/>
          <a:stretch/>
        </p:blipFill>
        <p:spPr>
          <a:xfrm>
            <a:off x="226088" y="23426"/>
            <a:ext cx="2604768" cy="245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7"/>
          <p:cNvPicPr preferRelativeResize="0"/>
          <p:nvPr/>
        </p:nvPicPr>
        <p:blipFill rotWithShape="1">
          <a:blip r:embed="rId4">
            <a:alphaModFix/>
          </a:blip>
          <a:srcRect b="0" l="874" r="874" t="0"/>
          <a:stretch/>
        </p:blipFill>
        <p:spPr>
          <a:xfrm>
            <a:off x="3269618" y="23413"/>
            <a:ext cx="2604768" cy="245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/>
          <p:cNvPicPr preferRelativeResize="0"/>
          <p:nvPr/>
        </p:nvPicPr>
        <p:blipFill rotWithShape="1">
          <a:blip r:embed="rId5">
            <a:alphaModFix/>
          </a:blip>
          <a:srcRect b="0" l="874" r="874" t="0"/>
          <a:stretch/>
        </p:blipFill>
        <p:spPr>
          <a:xfrm>
            <a:off x="6313146" y="23430"/>
            <a:ext cx="2604768" cy="24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7"/>
          <p:cNvPicPr preferRelativeResize="0"/>
          <p:nvPr/>
        </p:nvPicPr>
        <p:blipFill rotWithShape="1">
          <a:blip r:embed="rId6">
            <a:alphaModFix/>
          </a:blip>
          <a:srcRect b="0" l="874" r="874" t="0"/>
          <a:stretch/>
        </p:blipFill>
        <p:spPr>
          <a:xfrm>
            <a:off x="1530937" y="2661537"/>
            <a:ext cx="2604768" cy="24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7"/>
          <p:cNvPicPr preferRelativeResize="0"/>
          <p:nvPr/>
        </p:nvPicPr>
        <p:blipFill rotWithShape="1">
          <a:blip r:embed="rId7">
            <a:alphaModFix/>
          </a:blip>
          <a:srcRect b="0" l="874" r="874" t="0"/>
          <a:stretch/>
        </p:blipFill>
        <p:spPr>
          <a:xfrm>
            <a:off x="5039526" y="2661526"/>
            <a:ext cx="2604768" cy="245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188" y="179150"/>
            <a:ext cx="5379625" cy="478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377" l="0" r="0" t="367"/>
          <a:stretch/>
        </p:blipFill>
        <p:spPr>
          <a:xfrm>
            <a:off x="1891450" y="178600"/>
            <a:ext cx="5361101" cy="4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BERTimbau…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 b="1559" l="0" r="0" t="1550"/>
          <a:stretch/>
        </p:blipFill>
        <p:spPr>
          <a:xfrm>
            <a:off x="854238" y="357662"/>
            <a:ext cx="7435525" cy="44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5"/>
          <p:cNvPicPr preferRelativeResize="0"/>
          <p:nvPr/>
        </p:nvPicPr>
        <p:blipFill rotWithShape="1">
          <a:blip r:embed="rId3">
            <a:alphaModFix/>
          </a:blip>
          <a:srcRect b="504" l="0" r="0" t="504"/>
          <a:stretch/>
        </p:blipFill>
        <p:spPr>
          <a:xfrm>
            <a:off x="2013913" y="178600"/>
            <a:ext cx="5116175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